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7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9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82E6A-8FA6-314C-B7B8-2B8EF2446120}" type="datetimeFigureOut">
              <a:rPr lang="en-US" smtClean="0"/>
              <a:t>2/20/13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DFAA4-70A9-2E45-999B-1CAC738C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1F2F5-B406-974D-812C-6B8A0DA6275F}" type="slidenum">
              <a:rPr lang="en-US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3951-24F6-194D-894B-99D456296848}" type="datetimeFigureOut">
              <a:rPr lang="en-US" smtClean="0"/>
              <a:t>2/20/13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D350-F746-B945-8AA9-2F040DD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9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3951-24F6-194D-894B-99D456296848}" type="datetimeFigureOut">
              <a:rPr lang="en-US" smtClean="0"/>
              <a:t>2/20/13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D350-F746-B945-8AA9-2F040DD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65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3951-24F6-194D-894B-99D456296848}" type="datetimeFigureOut">
              <a:rPr lang="en-US" smtClean="0"/>
              <a:t>2/20/13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D350-F746-B945-8AA9-2F040DD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50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3951-24F6-194D-894B-99D456296848}" type="datetimeFigureOut">
              <a:rPr lang="en-US" smtClean="0"/>
              <a:t>2/20/13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D350-F746-B945-8AA9-2F040DD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3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3951-24F6-194D-894B-99D456296848}" type="datetimeFigureOut">
              <a:rPr lang="en-US" smtClean="0"/>
              <a:t>2/20/13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D350-F746-B945-8AA9-2F040DD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0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3951-24F6-194D-894B-99D456296848}" type="datetimeFigureOut">
              <a:rPr lang="en-US" smtClean="0"/>
              <a:t>2/20/13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D350-F746-B945-8AA9-2F040DD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3951-24F6-194D-894B-99D456296848}" type="datetimeFigureOut">
              <a:rPr lang="en-US" smtClean="0"/>
              <a:t>2/20/13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D350-F746-B945-8AA9-2F040DD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47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3951-24F6-194D-894B-99D456296848}" type="datetimeFigureOut">
              <a:rPr lang="en-US" smtClean="0"/>
              <a:t>2/20/13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D350-F746-B945-8AA9-2F040DD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3951-24F6-194D-894B-99D456296848}" type="datetimeFigureOut">
              <a:rPr lang="en-US" smtClean="0"/>
              <a:t>2/20/13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D350-F746-B945-8AA9-2F040DD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8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3951-24F6-194D-894B-99D456296848}" type="datetimeFigureOut">
              <a:rPr lang="en-US" smtClean="0"/>
              <a:t>2/20/13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D350-F746-B945-8AA9-2F040DD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6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3951-24F6-194D-894B-99D456296848}" type="datetimeFigureOut">
              <a:rPr lang="en-US" smtClean="0"/>
              <a:t>2/20/13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D350-F746-B945-8AA9-2F040DD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7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83951-24F6-194D-894B-99D456296848}" type="datetimeFigureOut">
              <a:rPr lang="en-US" smtClean="0"/>
              <a:t>2/20/13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AD350-F746-B945-8AA9-2F040DD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2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s144.stanford.edu" TargetMode="External"/><Relationship Id="rId3" Type="http://schemas.openxmlformats.org/officeDocument/2006/relationships/hyperlink" Target="http://class.stanford.edu/networking/Fall2012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spreadsheet/ccc?key=0AmpzlpkOtYlHdG1LeDlXNy1jUDFaZ1RVN2RNSV9BR3c%23gid=0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11074" y="1829722"/>
            <a:ext cx="6934200" cy="17526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3600" b="1" dirty="0">
                <a:ea typeface="+mn-ea"/>
                <a:cs typeface="+mn-cs"/>
              </a:rPr>
              <a:t/>
            </a:r>
            <a:br>
              <a:rPr lang="en-US" sz="3600" b="1" dirty="0">
                <a:ea typeface="+mn-ea"/>
                <a:cs typeface="+mn-cs"/>
              </a:rPr>
            </a:br>
            <a:r>
              <a:rPr lang="en-US" sz="3600" b="1" dirty="0" smtClean="0">
                <a:solidFill>
                  <a:schemeClr val="tx1"/>
                </a:solidFill>
                <a:ea typeface="+mn-ea"/>
                <a:cs typeface="+mn-cs"/>
              </a:rPr>
              <a:t>MOOC and the flipped classroom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An Introduction to Computer Networks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Fall 2012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889125" y="4411910"/>
            <a:ext cx="5349875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99"/>
                </a:solidFill>
                <a:latin typeface="Calibri"/>
                <a:cs typeface="+mn-cs"/>
              </a:rPr>
              <a:t>Nick </a:t>
            </a:r>
            <a:r>
              <a:rPr lang="en-US" sz="2000" b="1" dirty="0" smtClean="0">
                <a:solidFill>
                  <a:srgbClr val="000099"/>
                </a:solidFill>
                <a:latin typeface="Calibri"/>
                <a:cs typeface="+mn-cs"/>
              </a:rPr>
              <a:t>McKeown</a:t>
            </a:r>
            <a:endParaRPr lang="en-US" sz="2000" b="1" dirty="0">
              <a:solidFill>
                <a:srgbClr val="000099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934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142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8" b="86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898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142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18" b="86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084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142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8" b="86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375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142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6" t="8618" r="9423" b="8618"/>
          <a:stretch/>
        </p:blipFill>
        <p:spPr>
          <a:xfrm>
            <a:off x="564750" y="1537035"/>
            <a:ext cx="7621674" cy="5082598"/>
          </a:xfrm>
        </p:spPr>
      </p:pic>
    </p:spTree>
    <p:extLst>
      <p:ext uri="{BB962C8B-B14F-4D97-AF65-F5344CB8AC3E}">
        <p14:creationId xmlns:p14="http://schemas.microsoft.com/office/powerpoint/2010/main" val="2209895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outing - dijkstra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31545" y="274638"/>
            <a:ext cx="10508395" cy="5911491"/>
          </a:xfrm>
        </p:spPr>
      </p:pic>
    </p:spTree>
    <p:extLst>
      <p:ext uri="{BB962C8B-B14F-4D97-AF65-F5344CB8AC3E}">
        <p14:creationId xmlns:p14="http://schemas.microsoft.com/office/powerpoint/2010/main" val="249801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the students saw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CS144 on campus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MOOC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4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Dropbox</a:t>
            </a:r>
            <a:r>
              <a:rPr lang="en-US" dirty="0" smtClean="0"/>
              <a:t> for all video and slide development.</a:t>
            </a:r>
          </a:p>
          <a:p>
            <a:r>
              <a:rPr lang="en-US" dirty="0" err="1" smtClean="0"/>
              <a:t>Github</a:t>
            </a:r>
            <a:r>
              <a:rPr lang="en-US" dirty="0" smtClean="0"/>
              <a:t> for quizzes, assignments and captions.</a:t>
            </a:r>
          </a:p>
          <a:p>
            <a:r>
              <a:rPr lang="en-US" dirty="0" smtClean="0"/>
              <a:t>Google docs for </a:t>
            </a:r>
            <a:r>
              <a:rPr lang="en-US" dirty="0" smtClean="0">
                <a:hlinkClick r:id="rId2"/>
              </a:rPr>
              <a:t>workflow </a:t>
            </a:r>
            <a:r>
              <a:rPr lang="en-US" dirty="0" smtClean="0"/>
              <a:t>and grading </a:t>
            </a:r>
            <a:r>
              <a:rPr lang="en-US" dirty="0" smtClean="0"/>
              <a:t>(6 </a:t>
            </a:r>
            <a:r>
              <a:rPr lang="en-US" dirty="0" smtClean="0"/>
              <a:t>TAs).</a:t>
            </a:r>
          </a:p>
          <a:p>
            <a:r>
              <a:rPr lang="en-US" dirty="0" smtClean="0"/>
              <a:t>Takes about 1 week from edited video to posting online.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99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Flipped Classroom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26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3 sessions of problem solving and Q&amp;A.</a:t>
            </a:r>
          </a:p>
          <a:p>
            <a:pPr marL="857250" lvl="1" indent="-457200"/>
            <a:r>
              <a:rPr lang="en-US" dirty="0" smtClean="0"/>
              <a:t>Students like this. We are in two minds.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7 sessions of self-contained group exercise</a:t>
            </a:r>
          </a:p>
          <a:p>
            <a:pPr lvl="1"/>
            <a:r>
              <a:rPr lang="en-US" dirty="0" smtClean="0"/>
              <a:t>Wireless laptop and </a:t>
            </a:r>
            <a:r>
              <a:rPr lang="en-US" dirty="0" err="1" smtClean="0"/>
              <a:t>wireshark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Map out Stanford campus.</a:t>
            </a:r>
          </a:p>
          <a:p>
            <a:pPr lvl="1"/>
            <a:r>
              <a:rPr lang="en-US" dirty="0" smtClean="0"/>
              <a:t>Multipath </a:t>
            </a:r>
            <a:r>
              <a:rPr lang="en-US" dirty="0" err="1" smtClean="0"/>
              <a:t>traceroute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…</a:t>
            </a:r>
          </a:p>
          <a:p>
            <a:pPr marL="0" indent="0">
              <a:buNone/>
            </a:pPr>
            <a:r>
              <a:rPr lang="en-US" dirty="0" smtClean="0"/>
              <a:t>Good:</a:t>
            </a:r>
          </a:p>
          <a:p>
            <a:pPr lvl="1"/>
            <a:r>
              <a:rPr lang="en-US" dirty="0" smtClean="0"/>
              <a:t>Got to know twice as many students.</a:t>
            </a:r>
          </a:p>
          <a:p>
            <a:pPr lvl="1"/>
            <a:r>
              <a:rPr lang="en-US" dirty="0" smtClean="0"/>
              <a:t>More interaction among students.</a:t>
            </a:r>
          </a:p>
          <a:p>
            <a:pPr marL="0" indent="0">
              <a:buNone/>
            </a:pPr>
            <a:r>
              <a:rPr lang="en-US" dirty="0" smtClean="0"/>
              <a:t>Will improve next time:</a:t>
            </a:r>
          </a:p>
          <a:p>
            <a:pPr lvl="1"/>
            <a:r>
              <a:rPr lang="en-US" dirty="0"/>
              <a:t>K</a:t>
            </a:r>
            <a:r>
              <a:rPr lang="en-US" dirty="0" smtClean="0"/>
              <a:t>eep assignment within 1 hour class.</a:t>
            </a:r>
          </a:p>
          <a:p>
            <a:pPr lvl="1"/>
            <a:r>
              <a:rPr lang="en-US" dirty="0" smtClean="0"/>
              <a:t>Will make part of their grade.</a:t>
            </a:r>
          </a:p>
        </p:txBody>
      </p:sp>
    </p:spTree>
    <p:extLst>
      <p:ext uri="{BB962C8B-B14F-4D97-AF65-F5344CB8AC3E}">
        <p14:creationId xmlns:p14="http://schemas.microsoft.com/office/powerpoint/2010/main" val="2947016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MOOC: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Few </a:t>
            </a:r>
            <a:r>
              <a:rPr lang="en-US" dirty="0" smtClean="0"/>
              <a:t>surprises and immensely rewarding.</a:t>
            </a:r>
          </a:p>
          <a:p>
            <a:r>
              <a:rPr lang="en-US" dirty="0" smtClean="0"/>
              <a:t>Volume of postings is colossal</a:t>
            </a:r>
          </a:p>
          <a:p>
            <a:pPr lvl="1"/>
            <a:r>
              <a:rPr lang="en-US" dirty="0"/>
              <a:t>40 videos watched in first </a:t>
            </a:r>
            <a:r>
              <a:rPr lang="en-US" dirty="0" smtClean="0"/>
              <a:t>30mins.</a:t>
            </a:r>
            <a:endParaRPr lang="en-US" dirty="0"/>
          </a:p>
          <a:p>
            <a:pPr lvl="1"/>
            <a:r>
              <a:rPr lang="en-US" dirty="0" smtClean="0"/>
              <a:t>600 forum </a:t>
            </a:r>
            <a:r>
              <a:rPr lang="en-US" dirty="0"/>
              <a:t>postings in first 24 hours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1 dedicated TA to post and monitor forum.</a:t>
            </a:r>
          </a:p>
          <a:p>
            <a:pPr lvl="1"/>
            <a:r>
              <a:rPr lang="en-US" dirty="0"/>
              <a:t>I looked at it every 2-3 days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Students love to help each other.</a:t>
            </a:r>
          </a:p>
          <a:p>
            <a:r>
              <a:rPr lang="en-US" dirty="0" smtClean="0"/>
              <a:t>Etiquette takes some getting used to.</a:t>
            </a:r>
          </a:p>
          <a:p>
            <a:r>
              <a:rPr lang="en-US" dirty="0" smtClean="0"/>
              <a:t>Flying top student here for lunch.</a:t>
            </a:r>
          </a:p>
        </p:txBody>
      </p:sp>
    </p:spTree>
    <p:extLst>
      <p:ext uri="{BB962C8B-B14F-4D97-AF65-F5344CB8AC3E}">
        <p14:creationId xmlns:p14="http://schemas.microsoft.com/office/powerpoint/2010/main" val="90682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13445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Start 6+ months ahead and make videos regularly.</a:t>
            </a:r>
          </a:p>
          <a:p>
            <a:r>
              <a:rPr lang="en-US" dirty="0" smtClean="0"/>
              <a:t>Try not to make videos during the quarter.</a:t>
            </a:r>
          </a:p>
          <a:p>
            <a:r>
              <a:rPr lang="en-US" dirty="0" smtClean="0"/>
              <a:t>Generate quizzes as you go. </a:t>
            </a:r>
          </a:p>
          <a:p>
            <a:r>
              <a:rPr lang="en-US" dirty="0" smtClean="0"/>
              <a:t>Have the quizzes part of the final grade for everyone.</a:t>
            </a:r>
          </a:p>
          <a:p>
            <a:r>
              <a:rPr lang="en-US" dirty="0" smtClean="0"/>
              <a:t>Weekly </a:t>
            </a:r>
            <a:r>
              <a:rPr lang="en-US" dirty="0" err="1"/>
              <a:t>s</a:t>
            </a:r>
            <a:r>
              <a:rPr lang="en-US" dirty="0" err="1" smtClean="0"/>
              <a:t>creenside</a:t>
            </a:r>
            <a:r>
              <a:rPr lang="en-US" dirty="0" smtClean="0"/>
              <a:t> chats.</a:t>
            </a:r>
          </a:p>
          <a:p>
            <a:r>
              <a:rPr lang="en-US" dirty="0" smtClean="0"/>
              <a:t>Regular communications to MOOC students.</a:t>
            </a:r>
          </a:p>
          <a:p>
            <a:r>
              <a:rPr lang="en-US" dirty="0" smtClean="0"/>
              <a:t>Find a TA who will edit videos and add quizzes.</a:t>
            </a:r>
          </a:p>
          <a:p>
            <a:r>
              <a:rPr lang="en-US" dirty="0" smtClean="0"/>
              <a:t>Don’t plan to do much else the 1</a:t>
            </a:r>
            <a:r>
              <a:rPr lang="en-US" baseline="30000" dirty="0" smtClean="0"/>
              <a:t>st</a:t>
            </a:r>
            <a:r>
              <a:rPr lang="en-US" dirty="0" smtClean="0"/>
              <a:t> quarter.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984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takeaways (for me)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MOOCs are immensely rewarding.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Not sure we have the model right yet: </a:t>
            </a:r>
            <a:br>
              <a:rPr lang="en-US" dirty="0" smtClean="0"/>
            </a:br>
            <a:r>
              <a:rPr lang="en-US" dirty="0" smtClean="0"/>
              <a:t>We are essentially summarizing textbooks in video form.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flipped classroom offers interesting new opportunities.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64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History of CS144 </a:t>
            </a:r>
          </a:p>
          <a:p>
            <a:pPr marL="857250" lvl="1" indent="-457200"/>
            <a:r>
              <a:rPr lang="en-US" dirty="0"/>
              <a:t>A first course in networking. </a:t>
            </a:r>
            <a:endParaRPr lang="en-US" dirty="0" smtClean="0"/>
          </a:p>
          <a:p>
            <a:pPr marL="857250" lvl="1" indent="-457200"/>
            <a:r>
              <a:rPr lang="en-US" dirty="0" smtClean="0"/>
              <a:t>Offered by Phil Levis + DM for 5 years.</a:t>
            </a:r>
          </a:p>
          <a:p>
            <a:pPr marL="857250" lvl="1" indent="-457200"/>
            <a:r>
              <a:rPr lang="en-US" dirty="0" smtClean="0"/>
              <a:t>Two lectures per week + 5 programming assignments, midterm, final.</a:t>
            </a:r>
          </a:p>
          <a:p>
            <a:pPr marL="857250" lvl="1" indent="-457200"/>
            <a:r>
              <a:rPr lang="en-US" dirty="0" smtClean="0"/>
              <a:t>About 50:50 BS and MS students.</a:t>
            </a:r>
          </a:p>
          <a:p>
            <a:pPr marL="857250" lvl="1" indent="-457200"/>
            <a:r>
              <a:rPr lang="en-US" dirty="0" smtClean="0"/>
              <a:t>Material is mostly descriptive (layering, protocols, principles), with small amount of math and algorithms (</a:t>
            </a:r>
            <a:r>
              <a:rPr lang="en-US" dirty="0" err="1" smtClean="0"/>
              <a:t>Dijkstra</a:t>
            </a:r>
            <a:r>
              <a:rPr lang="en-US" dirty="0" smtClean="0"/>
              <a:t>, Bellman-Ford, WFQ, basic </a:t>
            </a:r>
            <a:r>
              <a:rPr lang="en-US" dirty="0" err="1" smtClean="0"/>
              <a:t>queueing</a:t>
            </a:r>
            <a:r>
              <a:rPr lang="en-US" dirty="0" smtClean="0"/>
              <a:t> theory).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75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level: Fall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MOOC + On-campus (flipped classroom)</a:t>
            </a:r>
            <a:r>
              <a:rPr lang="en-US" dirty="0" smtClean="0"/>
              <a:t>.</a:t>
            </a:r>
          </a:p>
          <a:p>
            <a:r>
              <a:rPr lang="en-US" dirty="0" smtClean="0"/>
              <a:t>Goal</a:t>
            </a:r>
            <a:r>
              <a:rPr lang="en-US" dirty="0"/>
              <a:t>: Same level and depth as previous CS144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Co-taught by Phil Levis and me.</a:t>
            </a:r>
          </a:p>
          <a:p>
            <a:r>
              <a:rPr lang="en-US" dirty="0" smtClean="0"/>
              <a:t>MOOC: 35,000 enrolled, 2,000 completed.</a:t>
            </a:r>
          </a:p>
          <a:p>
            <a:r>
              <a:rPr lang="en-US" dirty="0" smtClean="0"/>
              <a:t>MOOC compressed to 6 weeks.</a:t>
            </a:r>
          </a:p>
          <a:p>
            <a:r>
              <a:rPr lang="en-US" dirty="0" smtClean="0"/>
              <a:t>On-campus: 133 </a:t>
            </a:r>
            <a:r>
              <a:rPr lang="en-US" dirty="0" smtClean="0"/>
              <a:t>enrolled + SCPD students.</a:t>
            </a:r>
            <a:endParaRPr lang="en-US" dirty="0" smtClean="0"/>
          </a:p>
          <a:p>
            <a:r>
              <a:rPr lang="en-US" dirty="0" smtClean="0"/>
              <a:t>Same videos/quizzes for both: 86 videos, 7-21mins.</a:t>
            </a:r>
          </a:p>
        </p:txBody>
      </p:sp>
    </p:spTree>
    <p:extLst>
      <p:ext uri="{BB962C8B-B14F-4D97-AF65-F5344CB8AC3E}">
        <p14:creationId xmlns:p14="http://schemas.microsoft.com/office/powerpoint/2010/main" val="297007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On-campus Student Workload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826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Watch 8-12 videos per week.</a:t>
            </a:r>
          </a:p>
          <a:p>
            <a:r>
              <a:rPr lang="en-US" dirty="0" smtClean="0"/>
              <a:t>Class time:</a:t>
            </a:r>
          </a:p>
          <a:p>
            <a:pPr lvl="1"/>
            <a:r>
              <a:rPr lang="en-US" dirty="0" smtClean="0"/>
              <a:t>1 mandatory talk per week by outside speaker.</a:t>
            </a:r>
          </a:p>
          <a:p>
            <a:pPr lvl="1"/>
            <a:r>
              <a:rPr lang="en-US" dirty="0" smtClean="0"/>
              <a:t>1 optional session with group assignment.</a:t>
            </a:r>
          </a:p>
          <a:p>
            <a:pPr lvl="1"/>
            <a:r>
              <a:rPr lang="en-US" dirty="0" smtClean="0"/>
              <a:t>5 optional sections by TAs per week.</a:t>
            </a:r>
          </a:p>
          <a:p>
            <a:r>
              <a:rPr lang="en-US" dirty="0" smtClean="0"/>
              <a:t>4 programming assignments</a:t>
            </a:r>
          </a:p>
          <a:p>
            <a:r>
              <a:rPr lang="en-US" dirty="0" smtClean="0"/>
              <a:t>2 problem sets</a:t>
            </a:r>
          </a:p>
          <a:p>
            <a:r>
              <a:rPr lang="en-US" dirty="0" smtClean="0"/>
              <a:t>1 writing assignment</a:t>
            </a:r>
          </a:p>
          <a:p>
            <a:r>
              <a:rPr lang="en-US" dirty="0" smtClean="0"/>
              <a:t>Midterm + Final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316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MOOC Student Workload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8264"/>
          </a:xfrm>
        </p:spPr>
        <p:txBody>
          <a:bodyPr>
            <a:normAutofit/>
          </a:bodyPr>
          <a:lstStyle/>
          <a:p>
            <a:r>
              <a:rPr lang="en-US" dirty="0" smtClean="0"/>
              <a:t>Watch 12-15 videos per week (same videos).</a:t>
            </a:r>
          </a:p>
          <a:p>
            <a:r>
              <a:rPr lang="en-US" dirty="0" smtClean="0"/>
              <a:t>Watch 1 “</a:t>
            </a:r>
            <a:r>
              <a:rPr lang="en-US" dirty="0" err="1" smtClean="0"/>
              <a:t>screenside</a:t>
            </a:r>
            <a:r>
              <a:rPr lang="en-US" dirty="0" smtClean="0"/>
              <a:t> chat” per week.</a:t>
            </a:r>
          </a:p>
          <a:p>
            <a:r>
              <a:rPr lang="en-US" dirty="0" smtClean="0"/>
              <a:t>No programming assignments.</a:t>
            </a:r>
          </a:p>
          <a:p>
            <a:r>
              <a:rPr lang="en-US" dirty="0" smtClean="0"/>
              <a:t>2 problem sets (for assessment).</a:t>
            </a:r>
          </a:p>
          <a:p>
            <a:r>
              <a:rPr lang="en-US" dirty="0" smtClean="0"/>
              <a:t>50% of students who completed received “Statement of Accomplishment” (1,000).</a:t>
            </a:r>
          </a:p>
          <a:p>
            <a:r>
              <a:rPr lang="en-US" u="sng" dirty="0" smtClean="0"/>
              <a:t>In 2013</a:t>
            </a:r>
            <a:r>
              <a:rPr lang="en-US" dirty="0" smtClean="0"/>
              <a:t>: Assess quizzes, add 1-2 programming assignments, spread MOOC over 10 weeks. </a:t>
            </a:r>
          </a:p>
        </p:txBody>
      </p:sp>
    </p:spTree>
    <p:extLst>
      <p:ext uri="{BB962C8B-B14F-4D97-AF65-F5344CB8AC3E}">
        <p14:creationId xmlns:p14="http://schemas.microsoft.com/office/powerpoint/2010/main" val="419327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Technology/Platform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Class2Go</a:t>
            </a:r>
          </a:p>
          <a:p>
            <a:pPr lvl="1"/>
            <a:r>
              <a:rPr lang="en-US" dirty="0" smtClean="0"/>
              <a:t>Open-source platform.</a:t>
            </a:r>
          </a:p>
          <a:p>
            <a:pPr lvl="1"/>
            <a:r>
              <a:rPr lang="en-US" dirty="0" smtClean="0"/>
              <a:t>Manages video posting, in-video quizzes, online assignments, web page.</a:t>
            </a:r>
          </a:p>
          <a:p>
            <a:pPr lvl="1"/>
            <a:r>
              <a:rPr lang="en-US" dirty="0" smtClean="0"/>
              <a:t>Integrates with: YouTube, Piazza</a:t>
            </a:r>
            <a:r>
              <a:rPr lang="en-US" dirty="0"/>
              <a:t>.</a:t>
            </a:r>
            <a:endParaRPr lang="en-US" dirty="0" smtClean="0"/>
          </a:p>
          <a:p>
            <a:pPr lvl="1"/>
            <a:r>
              <a:rPr lang="en-US" dirty="0" smtClean="0"/>
              <a:t>Started by John Mitchell. </a:t>
            </a:r>
          </a:p>
          <a:p>
            <a:pPr lvl="1"/>
            <a:r>
              <a:rPr lang="en-US" dirty="0" err="1" smtClean="0"/>
              <a:t>Dev</a:t>
            </a:r>
            <a:r>
              <a:rPr lang="en-US" dirty="0" smtClean="0"/>
              <a:t> team in Gates building, led by Jane Manning.</a:t>
            </a:r>
          </a:p>
          <a:p>
            <a:pPr lvl="1"/>
            <a:r>
              <a:rPr lang="en-US" dirty="0" smtClean="0"/>
              <a:t>Super responsive team.</a:t>
            </a:r>
          </a:p>
          <a:p>
            <a:pPr lvl="1"/>
            <a:r>
              <a:rPr lang="en-US" dirty="0" smtClean="0"/>
              <a:t>Platform is very stable and easy to use.</a:t>
            </a:r>
          </a:p>
          <a:p>
            <a:pPr lvl="1"/>
            <a:r>
              <a:rPr lang="en-US" dirty="0" smtClean="0"/>
              <a:t>We plan to use it again.</a:t>
            </a:r>
          </a:p>
          <a:p>
            <a:pPr lvl="1"/>
            <a:r>
              <a:rPr lang="en-US" dirty="0" smtClean="0"/>
              <a:t>Less visible than </a:t>
            </a:r>
            <a:r>
              <a:rPr lang="en-US" dirty="0" err="1" smtClean="0"/>
              <a:t>Coursera</a:t>
            </a:r>
            <a:r>
              <a:rPr lang="en-US" dirty="0" smtClean="0"/>
              <a:t> and others.</a:t>
            </a:r>
          </a:p>
        </p:txBody>
      </p:sp>
    </p:spTree>
    <p:extLst>
      <p:ext uri="{BB962C8B-B14F-4D97-AF65-F5344CB8AC3E}">
        <p14:creationId xmlns:p14="http://schemas.microsoft.com/office/powerpoint/2010/main" val="151013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Technology/Platform: Videos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Videos recorded in </a:t>
            </a:r>
            <a:r>
              <a:rPr lang="en-US" dirty="0" err="1" smtClean="0"/>
              <a:t>ScreenFlow</a:t>
            </a:r>
            <a:r>
              <a:rPr lang="en-US" dirty="0" smtClean="0"/>
              <a:t> on Mac. </a:t>
            </a:r>
          </a:p>
          <a:p>
            <a:pPr marL="857250" lvl="1" indent="-457200"/>
            <a:r>
              <a:rPr lang="en-US" dirty="0"/>
              <a:t>F</a:t>
            </a:r>
            <a:r>
              <a:rPr lang="en-US" dirty="0" smtClean="0"/>
              <a:t>ree for recording/editing; $29.95 to export.</a:t>
            </a:r>
          </a:p>
          <a:p>
            <a:pPr marL="857250" lvl="1" indent="-457200"/>
            <a:r>
              <a:rPr lang="en-US" dirty="0" smtClean="0"/>
              <a:t>Easy mixing of video, audio, </a:t>
            </a:r>
            <a:r>
              <a:rPr lang="en-US" dirty="0" err="1" smtClean="0"/>
              <a:t>powerpoint</a:t>
            </a:r>
            <a:r>
              <a:rPr lang="en-US" dirty="0" smtClean="0"/>
              <a:t>/</a:t>
            </a:r>
            <a:r>
              <a:rPr lang="en-US" dirty="0" err="1" smtClean="0"/>
              <a:t>pdf</a:t>
            </a:r>
            <a:r>
              <a:rPr lang="en-US" dirty="0" smtClean="0"/>
              <a:t>.</a:t>
            </a:r>
          </a:p>
          <a:p>
            <a:pPr marL="857250" lvl="1" indent="-457200"/>
            <a:r>
              <a:rPr lang="en-US" dirty="0"/>
              <a:t>Very easy to learn and use</a:t>
            </a:r>
            <a:r>
              <a:rPr lang="en-US" dirty="0" smtClean="0"/>
              <a:t>.</a:t>
            </a:r>
          </a:p>
          <a:p>
            <a:pPr marL="857250" lvl="1" indent="-457200"/>
            <a:r>
              <a:rPr lang="en-US" dirty="0" smtClean="0"/>
              <a:t>Phil/I recorded videos (~1hour to record 20mins).</a:t>
            </a:r>
          </a:p>
          <a:p>
            <a:pPr marL="857250" lvl="1" indent="-457200"/>
            <a:r>
              <a:rPr lang="en-US" dirty="0" smtClean="0"/>
              <a:t>TA edited and exported (~2hours per 20mins).</a:t>
            </a:r>
          </a:p>
          <a:p>
            <a:pPr marL="857250" lvl="1" indent="-457200"/>
            <a:r>
              <a:rPr lang="en-US" dirty="0" smtClean="0"/>
              <a:t>Use an HD webcam ($100 Logitech).</a:t>
            </a:r>
          </a:p>
          <a:p>
            <a:pPr marL="857250" lvl="1" indent="-457200"/>
            <a:r>
              <a:rPr lang="en-US" dirty="0" smtClean="0"/>
              <a:t>Use a good microphone ($150 Yeti).</a:t>
            </a:r>
          </a:p>
          <a:p>
            <a:pPr marL="857250" lvl="1" indent="-457200"/>
            <a:r>
              <a:rPr lang="en-US" dirty="0" smtClean="0"/>
              <a:t>Use a tablet with built-in screen ($1,000 – loaned).</a:t>
            </a:r>
          </a:p>
          <a:p>
            <a:pPr marL="857250" lvl="1" indent="-457200"/>
            <a:r>
              <a:rPr lang="en-US" dirty="0" smtClean="0"/>
              <a:t>Same setup at home and in Gates.</a:t>
            </a:r>
          </a:p>
          <a:p>
            <a:pPr marL="857250" lvl="1" indent="-457200"/>
            <a:endParaRPr lang="en-US" dirty="0" smtClean="0"/>
          </a:p>
          <a:p>
            <a:pPr marL="857250" lvl="1" indent="-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7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office setup</a:t>
            </a:r>
            <a:endParaRPr lang="en-US" dirty="0"/>
          </a:p>
        </p:txBody>
      </p:sp>
      <p:pic>
        <p:nvPicPr>
          <p:cNvPr id="4" name="Content Placeholder 3" descr="DSC0142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18262" r="3918" b="8618"/>
          <a:stretch/>
        </p:blipFill>
        <p:spPr>
          <a:xfrm>
            <a:off x="711865" y="1560094"/>
            <a:ext cx="7426024" cy="4913924"/>
          </a:xfrm>
        </p:spPr>
      </p:pic>
    </p:spTree>
    <p:extLst>
      <p:ext uri="{BB962C8B-B14F-4D97-AF65-F5344CB8AC3E}">
        <p14:creationId xmlns:p14="http://schemas.microsoft.com/office/powerpoint/2010/main" val="43734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744</Words>
  <Application>Microsoft Macintosh PowerPoint</Application>
  <PresentationFormat>On-screen Show (4:3)</PresentationFormat>
  <Paragraphs>107</Paragraphs>
  <Slides>19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Three takeaways (for me)</vt:lpstr>
      <vt:lpstr>History</vt:lpstr>
      <vt:lpstr>High level: Fall 2012</vt:lpstr>
      <vt:lpstr>On-campus Student Workload</vt:lpstr>
      <vt:lpstr>MOOC Student Workload</vt:lpstr>
      <vt:lpstr>Technology/Platform</vt:lpstr>
      <vt:lpstr>Technology/Platform: Videos</vt:lpstr>
      <vt:lpstr>Home office setup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the students saw</vt:lpstr>
      <vt:lpstr>Other technology</vt:lpstr>
      <vt:lpstr>Flipped Classroom time</vt:lpstr>
      <vt:lpstr>MOOC: Observations</vt:lpstr>
      <vt:lpstr>High level recommendations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CS144 An Introduction to Computer Networks</dc:title>
  <dc:creator>Nick McKeown</dc:creator>
  <cp:lastModifiedBy>Nick McKeown</cp:lastModifiedBy>
  <cp:revision>12</cp:revision>
  <dcterms:created xsi:type="dcterms:W3CDTF">2013-02-19T19:00:03Z</dcterms:created>
  <dcterms:modified xsi:type="dcterms:W3CDTF">2013-02-20T22:25:15Z</dcterms:modified>
</cp:coreProperties>
</file>